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EB71-46D7-4481-81AE-372C64BCE25B}" type="datetimeFigureOut">
              <a:rPr lang="sr-Latn-CS" smtClean="0"/>
              <a:t>31.1.2013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00B7-042E-44F9-A25F-EAFDA777E15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EB71-46D7-4481-81AE-372C64BCE25B}" type="datetimeFigureOut">
              <a:rPr lang="sr-Latn-CS" smtClean="0"/>
              <a:t>31.1.2013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00B7-042E-44F9-A25F-EAFDA777E15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EB71-46D7-4481-81AE-372C64BCE25B}" type="datetimeFigureOut">
              <a:rPr lang="sr-Latn-CS" smtClean="0"/>
              <a:t>31.1.2013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00B7-042E-44F9-A25F-EAFDA777E15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EB71-46D7-4481-81AE-372C64BCE25B}" type="datetimeFigureOut">
              <a:rPr lang="sr-Latn-CS" smtClean="0"/>
              <a:t>31.1.2013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00B7-042E-44F9-A25F-EAFDA777E15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EB71-46D7-4481-81AE-372C64BCE25B}" type="datetimeFigureOut">
              <a:rPr lang="sr-Latn-CS" smtClean="0"/>
              <a:t>31.1.2013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00B7-042E-44F9-A25F-EAFDA777E15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EB71-46D7-4481-81AE-372C64BCE25B}" type="datetimeFigureOut">
              <a:rPr lang="sr-Latn-CS" smtClean="0"/>
              <a:t>31.1.2013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00B7-042E-44F9-A25F-EAFDA777E15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EB71-46D7-4481-81AE-372C64BCE25B}" type="datetimeFigureOut">
              <a:rPr lang="sr-Latn-CS" smtClean="0"/>
              <a:t>31.1.2013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00B7-042E-44F9-A25F-EAFDA777E15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EB71-46D7-4481-81AE-372C64BCE25B}" type="datetimeFigureOut">
              <a:rPr lang="sr-Latn-CS" smtClean="0"/>
              <a:t>31.1.2013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00B7-042E-44F9-A25F-EAFDA777E15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EB71-46D7-4481-81AE-372C64BCE25B}" type="datetimeFigureOut">
              <a:rPr lang="sr-Latn-CS" smtClean="0"/>
              <a:t>31.1.2013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00B7-042E-44F9-A25F-EAFDA777E15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EB71-46D7-4481-81AE-372C64BCE25B}" type="datetimeFigureOut">
              <a:rPr lang="sr-Latn-CS" smtClean="0"/>
              <a:t>31.1.2013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00B7-042E-44F9-A25F-EAFDA777E15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EB71-46D7-4481-81AE-372C64BCE25B}" type="datetimeFigureOut">
              <a:rPr lang="sr-Latn-CS" smtClean="0"/>
              <a:t>31.1.2013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00B7-042E-44F9-A25F-EAFDA777E15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EB71-46D7-4481-81AE-372C64BCE25B}" type="datetimeFigureOut">
              <a:rPr lang="sr-Latn-CS" smtClean="0"/>
              <a:t>31.1.2013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A00B7-042E-44F9-A25F-EAFDA777E15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Suženje i strana tijela dušnika i bronha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hr-HR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hr-HR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hr-HR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hr-HR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hr-HR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hr-HR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                                    Hrvoje </a:t>
            </a:r>
            <a:r>
              <a:rPr lang="hr-HR" sz="2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Vranjković</a:t>
            </a:r>
            <a:r>
              <a:rPr lang="hr-HR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hr-HR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hr-HR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                    Dentalna medicina 3. godina</a:t>
            </a:r>
            <a:endParaRPr lang="hr-HR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Bronhoskopija: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najvažnija pretraga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u slučaju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pneumotoraksa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i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medijastinalnog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emfizema potrebno je odmah obavit ovu pretragu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hipersonaran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plućni zvuk i oslabljeno disanje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punkcija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pleuralne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šupljine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-strano tijelo se vadi kroz bronhoskop posebnim hvataljkama</a:t>
            </a:r>
            <a:r>
              <a:rPr lang="hr-HR" sz="2200" dirty="0" smtClean="0">
                <a:solidFill>
                  <a:schemeClr val="bg1"/>
                </a:solidFill>
              </a:rPr>
              <a:t/>
            </a:r>
            <a:br>
              <a:rPr lang="hr-HR" sz="2200" dirty="0" smtClean="0">
                <a:solidFill>
                  <a:schemeClr val="bg1"/>
                </a:solidFill>
              </a:rPr>
            </a:br>
            <a:r>
              <a:rPr lang="hr-HR" sz="2200" dirty="0" smtClean="0">
                <a:solidFill>
                  <a:schemeClr val="bg1"/>
                </a:solidFill>
              </a:rPr>
              <a:t/>
            </a:r>
            <a:br>
              <a:rPr lang="hr-HR" sz="2200" dirty="0" smtClean="0">
                <a:solidFill>
                  <a:schemeClr val="bg1"/>
                </a:solidFill>
              </a:rPr>
            </a:br>
            <a:endParaRPr lang="hr-HR" sz="2200" dirty="0">
              <a:solidFill>
                <a:schemeClr val="bg1"/>
              </a:solidFill>
            </a:endParaRPr>
          </a:p>
        </p:txBody>
      </p:sp>
      <p:pic>
        <p:nvPicPr>
          <p:cNvPr id="4" name="Picture 3" descr="mvc-341f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4000504"/>
            <a:ext cx="4786346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        </a:t>
            </a:r>
            <a:r>
              <a:rPr lang="hr-HR" sz="4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HVALA NA POZORNOSTI!</a:t>
            </a:r>
            <a:br>
              <a:rPr lang="hr-HR" sz="4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hr-HR" sz="4400" dirty="0" smtClean="0">
                <a:solidFill>
                  <a:schemeClr val="bg1"/>
                </a:solidFill>
              </a:rPr>
              <a:t/>
            </a:r>
            <a:br>
              <a:rPr lang="hr-HR" sz="4400" dirty="0" smtClean="0">
                <a:solidFill>
                  <a:schemeClr val="bg1"/>
                </a:solidFill>
              </a:rPr>
            </a:br>
            <a:r>
              <a:rPr lang="hr-HR" sz="4400" dirty="0" smtClean="0">
                <a:solidFill>
                  <a:schemeClr val="bg1"/>
                </a:solidFill>
              </a:rPr>
              <a:t/>
            </a:r>
            <a:br>
              <a:rPr lang="hr-HR" sz="4400" dirty="0" smtClean="0">
                <a:solidFill>
                  <a:schemeClr val="bg1"/>
                </a:solidFill>
              </a:rPr>
            </a:br>
            <a:r>
              <a:rPr lang="hr-HR" sz="4400" dirty="0" smtClean="0">
                <a:solidFill>
                  <a:schemeClr val="bg1"/>
                </a:solidFill>
              </a:rPr>
              <a:t/>
            </a:r>
            <a:br>
              <a:rPr lang="hr-HR" sz="4400" dirty="0" smtClean="0">
                <a:solidFill>
                  <a:schemeClr val="bg1"/>
                </a:solidFill>
              </a:rPr>
            </a:br>
            <a:r>
              <a:rPr lang="hr-HR" sz="4400" dirty="0" smtClean="0">
                <a:solidFill>
                  <a:schemeClr val="bg1"/>
                </a:solidFill>
              </a:rPr>
              <a:t/>
            </a:r>
            <a:br>
              <a:rPr lang="hr-HR" sz="4400" dirty="0" smtClean="0">
                <a:solidFill>
                  <a:schemeClr val="bg1"/>
                </a:solidFill>
              </a:rPr>
            </a:br>
            <a:r>
              <a:rPr lang="hr-HR" sz="4400" dirty="0" smtClean="0">
                <a:solidFill>
                  <a:schemeClr val="bg1"/>
                </a:solidFill>
              </a:rPr>
              <a:t>       </a:t>
            </a:r>
            <a:endParaRPr lang="hr-HR" sz="4400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CAAZ9G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2428868"/>
            <a:ext cx="6786610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Suženje dušnika</a:t>
            </a:r>
            <a:endParaRPr lang="hr-H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bg1"/>
                </a:solidFill>
              </a:rPr>
              <a:t> 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uzrok može biti iznutra i izvana</a:t>
            </a:r>
          </a:p>
          <a:p>
            <a:r>
              <a:rPr lang="hr-HR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bljedoća,nemirnost,teško disanje,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stridor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,cijanoza</a:t>
            </a:r>
          </a:p>
          <a:p>
            <a:r>
              <a:rPr lang="hr-HR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cijanoza kao posljedica redukcije hemoglobina</a:t>
            </a:r>
          </a:p>
          <a:p>
            <a:r>
              <a:rPr lang="hr-HR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dispneja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kao posljedica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hipoksije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i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hiperkapnije</a:t>
            </a:r>
            <a:r>
              <a:rPr lang="hr-HR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endParaRPr lang="hr-HR" sz="24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 descr="trache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4000504"/>
            <a:ext cx="4500594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pri udisaju se javlja inspiracijski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stridor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zbog bržeg strujanja zraka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  <a:sym typeface="Wingdings" pitchFamily="2" charset="2"/>
              </a:rPr>
              <a:t>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uvlačenje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juguluma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i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interkostalnih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prostora </a:t>
            </a:r>
          </a:p>
          <a:p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potrebno je učiniti pretrage poput rendgenografije,scintigrafije štitnjače i biopsije</a:t>
            </a:r>
          </a:p>
          <a:p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liječenje :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konikotomija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,traheotomija,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intubacija</a:t>
            </a:r>
            <a:r>
              <a:rPr lang="hr-HR" sz="2200" dirty="0" smtClean="0">
                <a:solidFill>
                  <a:schemeClr val="bg1"/>
                </a:solidFill>
              </a:rPr>
              <a:t/>
            </a:r>
            <a:br>
              <a:rPr lang="hr-HR" sz="2200" dirty="0" smtClean="0">
                <a:solidFill>
                  <a:schemeClr val="bg1"/>
                </a:solidFill>
              </a:rPr>
            </a:br>
            <a:r>
              <a:rPr lang="hr-HR" sz="2200" dirty="0" smtClean="0">
                <a:solidFill>
                  <a:schemeClr val="bg1"/>
                </a:solidFill>
              </a:rPr>
              <a:t/>
            </a:r>
            <a:br>
              <a:rPr lang="hr-HR" sz="2200" dirty="0" smtClean="0">
                <a:solidFill>
                  <a:schemeClr val="bg1"/>
                </a:solidFill>
              </a:rPr>
            </a:br>
            <a:r>
              <a:rPr lang="hr-HR" sz="2200" dirty="0" smtClean="0">
                <a:solidFill>
                  <a:schemeClr val="bg1"/>
                </a:solidFill>
              </a:rPr>
              <a:t/>
            </a:r>
            <a:br>
              <a:rPr lang="hr-HR" sz="2200" dirty="0" smtClean="0">
                <a:solidFill>
                  <a:schemeClr val="bg1"/>
                </a:solidFill>
              </a:rPr>
            </a:br>
            <a:endParaRPr lang="hr-HR" sz="2200" dirty="0">
              <a:solidFill>
                <a:schemeClr val="bg1"/>
              </a:solidFill>
            </a:endParaRPr>
          </a:p>
        </p:txBody>
      </p:sp>
      <p:pic>
        <p:nvPicPr>
          <p:cNvPr id="4" name="Picture 3" descr="02969628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3643315"/>
            <a:ext cx="5214974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Traheomalacija</a:t>
            </a:r>
            <a:endParaRPr lang="hr-H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posljedica dugotrajnog pritiska na trahealnu stijenku</a:t>
            </a:r>
            <a:endParaRPr lang="hr-HR" sz="22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inspiracijski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stridor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dispneja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,respiracijska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insuficijencija</a:t>
            </a:r>
            <a:endParaRPr lang="hr-HR" sz="22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primarni cilj bolesniku osigurati disanje 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  <a:sym typeface="Wingdings" pitchFamily="2" charset="2"/>
              </a:rPr>
              <a:t> 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traheotomija</a:t>
            </a:r>
          </a:p>
          <a:p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uvesti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kanilu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čiji kraj mora dopirati dublje od mjesta na kojemu je oštećenje                                                                      </a:t>
            </a:r>
            <a:r>
              <a:rPr lang="hr-HR" sz="2200" dirty="0" smtClean="0">
                <a:solidFill>
                  <a:schemeClr val="bg1"/>
                </a:solidFill>
              </a:rPr>
              <a:t/>
            </a:r>
            <a:br>
              <a:rPr lang="hr-HR" sz="2200" dirty="0" smtClean="0">
                <a:solidFill>
                  <a:schemeClr val="bg1"/>
                </a:solidFill>
              </a:rPr>
            </a:br>
            <a:r>
              <a:rPr lang="hr-HR" sz="2200" dirty="0" smtClean="0">
                <a:solidFill>
                  <a:schemeClr val="bg1"/>
                </a:solidFill>
              </a:rPr>
              <a:t>                                                                             </a:t>
            </a:r>
            <a:br>
              <a:rPr lang="hr-HR" sz="2200" dirty="0" smtClean="0">
                <a:solidFill>
                  <a:schemeClr val="bg1"/>
                </a:solidFill>
              </a:rPr>
            </a:br>
            <a:r>
              <a:rPr lang="hr-HR" sz="2200" dirty="0" smtClean="0">
                <a:solidFill>
                  <a:schemeClr val="bg1"/>
                </a:solidFill>
              </a:rPr>
              <a:t/>
            </a:r>
            <a:br>
              <a:rPr lang="hr-HR" sz="2200" dirty="0" smtClean="0">
                <a:solidFill>
                  <a:schemeClr val="bg1"/>
                </a:solidFill>
              </a:rPr>
            </a:br>
            <a:r>
              <a:rPr lang="hr-HR" sz="2200" dirty="0" smtClean="0">
                <a:solidFill>
                  <a:schemeClr val="bg1"/>
                </a:solidFill>
              </a:rPr>
              <a:t/>
            </a:r>
            <a:br>
              <a:rPr lang="hr-HR" sz="2200" dirty="0" smtClean="0">
                <a:solidFill>
                  <a:schemeClr val="bg1"/>
                </a:solidFill>
              </a:rPr>
            </a:br>
            <a:endParaRPr lang="hr-HR" sz="22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traheotomija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3714752"/>
            <a:ext cx="4357718" cy="2801220"/>
          </a:xfrm>
          <a:prstGeom prst="rect">
            <a:avLst/>
          </a:prstGeom>
        </p:spPr>
      </p:pic>
      <p:pic>
        <p:nvPicPr>
          <p:cNvPr id="5" name="Picture 4" descr="kanil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3714752"/>
            <a:ext cx="4357718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Ožiljno</a:t>
            </a:r>
            <a:r>
              <a:rPr lang="hr-H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suženje dušnika</a:t>
            </a:r>
            <a:endParaRPr lang="hr-H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najčešće kao posljedica neprikladno korištene kanile</a:t>
            </a:r>
          </a:p>
          <a:p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ishemični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ulkus,granulacijsko tkivo,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ožiljne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strikture</a:t>
            </a:r>
            <a:endParaRPr lang="hr-HR" sz="22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može nastati naglo gušenje</a:t>
            </a:r>
          </a:p>
          <a:p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kirurško liječenje-mogućnost pojave sekundarnih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striktura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,najčešće zbog micanja dušnika prilikom disanja</a:t>
            </a:r>
          </a:p>
          <a:p>
            <a:endParaRPr lang="hr-HR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Strana tijela u dišnom putu</a:t>
            </a:r>
            <a:endParaRPr lang="hr-H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ogu biti različita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/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endParaRPr lang="hr-HR" sz="22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Razdoblje ekscitacije: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</a:t>
            </a:r>
            <a:r>
              <a:rPr lang="pl-PL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nastaje naglo nakon aspiracije,trajanje 5-10 minuta</a:t>
            </a:r>
            <a:br>
              <a:rPr lang="pl-PL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pl-PL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kašalj,apneja,cijanoza</a:t>
            </a:r>
            <a:br>
              <a:rPr lang="pl-PL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pl-PL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simptomi se ubrzo smire zbog zamora refleksa</a:t>
            </a:r>
            <a:br>
              <a:rPr lang="pl-PL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pl-PL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veliko strano tijelo ponekad može izazvat smrt</a:t>
            </a:r>
            <a:endParaRPr lang="hr-HR" sz="22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Razdoblje latencije: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simptomi se javljaju nakon nekog vremena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karakterističan znak stranog tijela u dušniku 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  <a:sym typeface="Wingdings" pitchFamily="2" charset="2"/>
              </a:rPr>
              <a:t>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balotman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/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čuje se udarac pri udisaju zbog udarca tijela u bifurkaciju dušnika te pri izdisaju zbog udarca u glasnice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hipoksija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i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hiperkapnija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se javljaju u slučaju zatvorenosti glavnog bronha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  <a:sym typeface="Wingdings" pitchFamily="2" charset="2"/>
              </a:rPr>
              <a:t>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smanjen krvni optjecaj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/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endParaRPr lang="hr-HR" sz="22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Razdoblje komplikacija: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bubrenje stranog tijela,upale okolne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stijenke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/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simptomi slični spastičnom bronhitisu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bronhiektazije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i plućni apsces</a:t>
            </a:r>
            <a:endParaRPr lang="hr-HR" sz="22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Fizikalni pregled: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/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atelektaza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-muklina i oslabljeno disanje,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stridor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hipersonaran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plućni zvuk</a:t>
            </a:r>
            <a:r>
              <a:rPr lang="hr-HR" sz="2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/>
            </a:r>
            <a:br>
              <a:rPr lang="hr-HR" sz="2200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/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u slučaju izraženijeg suženja može se razvit mehanizam semipermeabilnog ventila 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  <a:sym typeface="Wingdings" pitchFamily="2" charset="2"/>
              </a:rPr>
              <a:t> 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otežan ili onemogućen izdisaj 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  <a:sym typeface="Wingdings" pitchFamily="2" charset="2"/>
              </a:rPr>
              <a:t> 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emfizem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bg1"/>
                </a:solidFill>
              </a:rPr>
              <a:t/>
            </a:r>
            <a:br>
              <a:rPr lang="hr-HR" sz="2200" dirty="0" smtClean="0">
                <a:solidFill>
                  <a:schemeClr val="bg1"/>
                </a:solidFill>
              </a:rPr>
            </a:br>
            <a:endParaRPr lang="hr-HR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Rendgenske pretrage: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/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</a:t>
            </a:r>
            <a:r>
              <a:rPr lang="vi-VN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određivanje točnog položaja oblika i smještaja stranog tijela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/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/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</a:t>
            </a:r>
            <a:r>
              <a:rPr lang="hr-HR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ezofagogram</a:t>
            </a:r>
            <a: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napravit u slučaju neuspjeha s rtg-om</a:t>
            </a:r>
            <a:br>
              <a:rPr lang="hr-HR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hr-HR" sz="2200" dirty="0" smtClean="0">
                <a:solidFill>
                  <a:schemeClr val="bg1"/>
                </a:solidFill>
              </a:rPr>
              <a:t/>
            </a:r>
            <a:br>
              <a:rPr lang="hr-HR" sz="2200" dirty="0" smtClean="0">
                <a:solidFill>
                  <a:schemeClr val="bg1"/>
                </a:solidFill>
              </a:rPr>
            </a:br>
            <a:r>
              <a:rPr lang="hr-HR" sz="2200" dirty="0" smtClean="0">
                <a:solidFill>
                  <a:schemeClr val="bg1"/>
                </a:solidFill>
              </a:rPr>
              <a:t/>
            </a:r>
            <a:br>
              <a:rPr lang="hr-HR" sz="2200" dirty="0" smtClean="0">
                <a:solidFill>
                  <a:schemeClr val="bg1"/>
                </a:solidFill>
              </a:rPr>
            </a:br>
            <a:r>
              <a:rPr lang="hr-HR" sz="2200" dirty="0" smtClean="0">
                <a:solidFill>
                  <a:schemeClr val="bg1"/>
                </a:solidFill>
              </a:rPr>
              <a:t/>
            </a:r>
            <a:br>
              <a:rPr lang="hr-HR" sz="2200" dirty="0" smtClean="0">
                <a:solidFill>
                  <a:schemeClr val="bg1"/>
                </a:solidFill>
              </a:rPr>
            </a:br>
            <a:r>
              <a:rPr lang="hr-HR" sz="2200" dirty="0" smtClean="0">
                <a:solidFill>
                  <a:schemeClr val="bg1"/>
                </a:solidFill>
              </a:rPr>
              <a:t/>
            </a:r>
            <a:br>
              <a:rPr lang="hr-HR" sz="2200" dirty="0" smtClean="0">
                <a:solidFill>
                  <a:schemeClr val="bg1"/>
                </a:solidFill>
              </a:rPr>
            </a:br>
            <a:endParaRPr lang="hr-HR" sz="2200" dirty="0">
              <a:solidFill>
                <a:schemeClr val="bg1"/>
              </a:solidFill>
            </a:endParaRPr>
          </a:p>
        </p:txBody>
      </p:sp>
      <p:pic>
        <p:nvPicPr>
          <p:cNvPr id="4" name="Picture 3" descr="012006-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3429000"/>
            <a:ext cx="4786346" cy="3286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120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Suženje i strana tijela dušnika i bronha </vt:lpstr>
      <vt:lpstr>Suženje dušnika</vt:lpstr>
      <vt:lpstr>Slide 3</vt:lpstr>
      <vt:lpstr>Traheomalacija</vt:lpstr>
      <vt:lpstr> Ožiljno suženje dušnika</vt:lpstr>
      <vt:lpstr>Strana tijela u dišnom putu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Suženje i strana tijela dušnika i bronha</dc:title>
  <dc:creator>Knjiznica</dc:creator>
  <cp:lastModifiedBy>Knjiznica</cp:lastModifiedBy>
  <cp:revision>11</cp:revision>
  <dcterms:created xsi:type="dcterms:W3CDTF">2013-01-31T11:07:32Z</dcterms:created>
  <dcterms:modified xsi:type="dcterms:W3CDTF">2013-01-31T12:56:21Z</dcterms:modified>
</cp:coreProperties>
</file>